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68381"/>
  </p:normalViewPr>
  <p:slideViewPr>
    <p:cSldViewPr snapToGrid="0" snapToObjects="1">
      <p:cViewPr varScale="1">
        <p:scale>
          <a:sx n="78" d="100"/>
          <a:sy n="78" d="100"/>
        </p:scale>
        <p:origin x="1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15E7-34B5-F843-9B94-3C18E90AC9F6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8398B-C86D-3E44-9633-1D34993F2C9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775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/>
              <a:t>Hello Today we will introduce about Security implications of compressed neural networks for self-driving cars.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sz="1200" dirty="0"/>
              <a:t>My team is under the guidance of </a:t>
            </a: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Professor Sang Woo Jun and Professor Qi Alfred Chen.</a:t>
            </a:r>
            <a:r>
              <a:rPr lang="en-US" altLang="ko" sz="1200" dirty="0"/>
              <a:t> and consist of 3 </a:t>
            </a:r>
            <a:r>
              <a:rPr lang="en-US" altLang="ko" sz="1200" dirty="0" err="1"/>
              <a:t>fellowers</a:t>
            </a:r>
            <a:r>
              <a:rPr lang="en-US" altLang="ko" sz="1200" dirty="0"/>
              <a:t> </a:t>
            </a:r>
            <a:r>
              <a:rPr lang="ko-KR" altLang="en-US" sz="1200" dirty="0" err="1"/>
              <a:t>조우림</a:t>
            </a:r>
            <a:r>
              <a:rPr lang="en-US" altLang="ko-KR" sz="1200" dirty="0"/>
              <a:t>, </a:t>
            </a:r>
            <a:r>
              <a:rPr lang="ko-KR" altLang="en-US" sz="1200" dirty="0"/>
              <a:t>최동현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박동학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sz="1200" dirty="0"/>
              <a:t>Our team wasn’t originally on the project list, but it was newly formed at prof’s suggestion.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9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398B-C86D-3E44-9633-1D34993F2C9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35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sz="1200" dirty="0"/>
              <a:t>Then Let’s talk about </a:t>
            </a:r>
            <a:r>
              <a:rPr lang="en-US" altLang="ko" sz="1200" dirty="0" err="1"/>
              <a:t>Nerual</a:t>
            </a:r>
            <a:r>
              <a:rPr lang="en-US" altLang="ko" sz="1200" dirty="0"/>
              <a:t> Network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sz="1200" dirty="0"/>
              <a:t>As you know, there has been a growing interest in artificial neural networks for last few years.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sz="1200" dirty="0"/>
              <a:t>And Deep running is critical technology for machine learning and artificial intelligence.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/>
              <a:t>As you can see in the picture above, neural networks allow input data to move multiple layers and gradually recognize it and lead to output.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398B-C86D-3E44-9633-1D34993F2C9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496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But Neural Network have</a:t>
            </a:r>
            <a:r>
              <a:rPr lang="ko-KR" altLang="en-US" dirty="0"/>
              <a:t> </a:t>
            </a:r>
            <a:r>
              <a:rPr lang="en-US" altLang="ko" dirty="0"/>
              <a:t>some problems,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and We're focusing on two issues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The first is that they're vulnerable to Adversarial attack.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dirty="0"/>
              <a:t>In the picture above, if you add a small noise to the temple picture. it is input image,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dirty="0"/>
              <a:t>And as a output image/ model recognize it as a ostrich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" dirty="0"/>
              <a:t>The second is that the uncompressed neural network model has a very large capacity, which can be limited in practical use.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398B-C86D-3E44-9633-1D34993F2C9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52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So our team will combine several deep learning compression Technology to carry out various experiments using several paper. 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and our team's goal is to produce meaningful results through these experiments.  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this is variables for the experiment. 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first, we will use </a:t>
            </a:r>
            <a:r>
              <a:rPr lang="en-US" altLang="ko" sz="1200" dirty="0" err="1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resnet</a:t>
            </a: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and </a:t>
            </a:r>
            <a:r>
              <a:rPr lang="en-US" altLang="ko" sz="1200" dirty="0" err="1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vgg</a:t>
            </a: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model that is introduced in the paper.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and We will use original images and adversarial images to make sure the model can defend against attack.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In addition, </a:t>
            </a:r>
            <a:r>
              <a:rPr lang="en-US" altLang="ko" sz="1200" dirty="0"/>
              <a:t>We will use </a:t>
            </a: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adversarial</a:t>
            </a:r>
            <a:r>
              <a:rPr lang="en-US" altLang="ko" sz="1200" dirty="0"/>
              <a:t> images as </a:t>
            </a:r>
            <a:r>
              <a:rPr lang="en-US" altLang="ko" sz="1200" dirty="0" err="1"/>
              <a:t>trainning</a:t>
            </a:r>
            <a:r>
              <a:rPr lang="en-US" altLang="ko" sz="1200" dirty="0"/>
              <a:t> data</a:t>
            </a:r>
            <a:r>
              <a:rPr lang="en-US" altLang="ko" sz="1200" dirty="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or experiment with Defensive Quantification or Pruning or other compression technology.</a:t>
            </a: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/>
              <a:t>So our team's first goal is to find an effective combination of deep learning compression technology through these experiments.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398B-C86D-3E44-9633-1D34993F2C9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30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/>
              <a:t>finally our team's second goal is to apply technology of compression  in self-driving car.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/>
              <a:t>So our team will improve the performance of self-driving car.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/>
              <a:t>I would like to finish by thanking you all for your attention.</a:t>
            </a:r>
            <a:endParaRPr lang="en-US" altLang="ko-KR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398B-C86D-3E44-9633-1D34993F2C9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22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7A3AB-57AB-9546-9405-246E03BAF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9CE555-709C-C34F-BF0F-8A0DF1416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BC45F-7BBE-8F48-A26E-3737452B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88EDD-EC7B-0642-A0A7-C54936DA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F23D2-130E-B04E-AB83-8C24FF06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81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562CA-206B-4344-84B6-2EFE1AAB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E6C4B-C437-B54D-A273-4F0BB0A3D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FC531-1CF3-514D-8662-EC3CAA09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5DA27-2847-D04E-AF39-84F744A3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06E8A-3B1B-9146-A2BC-D86F4756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36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91EE5-737A-4546-AFF9-1A376F056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46C19-9408-8443-9852-43B500089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FF00-A733-5647-8487-335BCCCE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8F4A2-6806-1349-BECD-C47FA40C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C0135-98F8-294C-8B3B-F08B28D8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53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744A9-78EC-3449-8CBE-24CF91C8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01894-87CA-DA41-BA33-42ED82B8E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6B1CD-ED3C-A441-96A7-2F1D20E4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5F9ED-99E9-C842-B7BB-F8B71E56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13F79-7E26-D340-9BB3-D608F93D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21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17676-BF5F-1B4A-86D2-09230A21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F035F-D5F9-8D49-BAA8-967C0D88C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2340B-8487-1541-9602-7B292FA2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F1ED4-BED0-D149-B4FB-F77DE4A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75F53-9A73-8F46-9E6D-DE153093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43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DB0D6-C31F-C24D-BC8B-BB1C315B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2C21D-876B-D64F-B9DC-309717895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CBF3D-29B3-3849-AB3D-894B654E5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83C9E-B208-CF40-AF62-EDF388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D1DEF-CF04-7443-999F-0BDEA70A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40DD7-93A6-A643-B201-067E5901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2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4D857-71C5-8E40-82F4-46DA353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5F962-EE52-CF46-BE88-38336608F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7C5B3-3C70-974A-9FD7-D8EF605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92E8FA-E9B9-D64E-A408-2215101F9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B89F99-AD03-3F4E-B3CC-F34E69A62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BDBA52-5819-3D43-842B-8EE0265D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6FF85B-619D-D847-BE11-FA99366F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83F447-5A1A-464C-B1B0-E004DC8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24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7DBBE-7F43-B344-B3C7-5AC46F60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E79F7-00D8-FC4E-9396-A7CD936E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915A2-3D7E-404F-B7DC-576BF345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88E6F-4C43-3A41-99F4-7A8D9EC2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21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83D315-C0FB-5548-99CC-9EE8AFC1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F6509C-641B-564C-89CE-7ADCC37F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8CF2F8-9233-E24A-B56D-57E3C4FB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16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04E56-F4E7-424B-8259-9CB4938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DF35E-90A7-0A42-8D35-68A72C13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6F1533-2E8B-8345-9C96-270E5A59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F0357-4218-BB49-9A51-FC1ACA27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7B102-4FA0-A042-B482-C7EC432A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652A26-61D0-3D40-A82D-749F5A9B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94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FD15E-0797-1147-8219-50296F6F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676FCA-486E-484B-B472-A8DDB4533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8291FF-FEDE-1F4E-A81B-B01725347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2D51F-CBB3-7A45-960B-15B18024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3E5602-B200-2645-B097-01BDBEF8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558AF6-18E4-3D43-B8C1-15F2E2AB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6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DA3D8A-F46D-E44B-B7DA-0342430A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443409-C089-8446-8532-778D178B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81589-5602-1349-A72D-2AE6D0D49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65909-C6CC-2D4A-A442-2BFBE0F8F89B}" type="datetimeFigureOut">
              <a:rPr kumimoji="1" lang="ko-KR" altLang="en-US" smtClean="0"/>
              <a:t>2019-08-16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47AEB-4937-AE4F-8DEC-422FC752F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4FCB1-48AE-1F47-96E6-65FBB237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B5209-8780-D844-92C0-82AB593589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93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s.slack.com/files-pri/TG5EF80G6-FL9SXGJRH/image.png" TargetMode="External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CF6F8F-E56E-7C49-A880-C67205CF3B25}"/>
              </a:ext>
            </a:extLst>
          </p:cNvPr>
          <p:cNvSpPr/>
          <p:nvPr/>
        </p:nvSpPr>
        <p:spPr>
          <a:xfrm>
            <a:off x="1306530" y="955188"/>
            <a:ext cx="95789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S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ecurity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I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mplications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of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C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ompressed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N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eural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N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etworks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for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S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elf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-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D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riving</a:t>
            </a:r>
            <a:r>
              <a:rPr lang="ko-KR" altLang="en-US" sz="3600" b="1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C</a:t>
            </a:r>
            <a:r>
              <a:rPr lang="ko-KR" altLang="en-US" sz="3600" b="1" dirty="0" err="1">
                <a:latin typeface="+mn-ea"/>
                <a:cs typeface="Verdana" panose="020B0604030504040204" pitchFamily="34" charset="0"/>
              </a:rPr>
              <a:t>ars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7F248D-F794-7548-9BAD-586FA16F4764}"/>
              </a:ext>
            </a:extLst>
          </p:cNvPr>
          <p:cNvGrpSpPr/>
          <p:nvPr/>
        </p:nvGrpSpPr>
        <p:grpSpPr>
          <a:xfrm>
            <a:off x="500008" y="3956540"/>
            <a:ext cx="2192843" cy="2091487"/>
            <a:chOff x="70336" y="3576399"/>
            <a:chExt cx="2192843" cy="2091487"/>
          </a:xfrm>
        </p:grpSpPr>
        <p:pic>
          <p:nvPicPr>
            <p:cNvPr id="5" name="Google Shape;135;p14">
              <a:extLst>
                <a:ext uri="{FF2B5EF4-FFF2-40B4-BE49-F238E27FC236}">
                  <a16:creationId xmlns:a16="http://schemas.microsoft.com/office/drawing/2014/main" id="{462CBFC5-06FA-EB41-A545-9353C6036C8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008" y="3576399"/>
              <a:ext cx="1333500" cy="171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43;p14">
              <a:extLst>
                <a:ext uri="{FF2B5EF4-FFF2-40B4-BE49-F238E27FC236}">
                  <a16:creationId xmlns:a16="http://schemas.microsoft.com/office/drawing/2014/main" id="{FA6EE909-8C71-1046-865C-EE9532C40AFE}"/>
                </a:ext>
              </a:extLst>
            </p:cNvPr>
            <p:cNvSpPr txBox="1"/>
            <p:nvPr/>
          </p:nvSpPr>
          <p:spPr>
            <a:xfrm>
              <a:off x="70336" y="5358564"/>
              <a:ext cx="2192843" cy="309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Prof. Sang Woo Jun</a:t>
              </a:r>
              <a:endParaRPr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DF822B-7EE6-7D4A-A09A-ACA4DF711CE8}"/>
              </a:ext>
            </a:extLst>
          </p:cNvPr>
          <p:cNvGrpSpPr/>
          <p:nvPr/>
        </p:nvGrpSpPr>
        <p:grpSpPr>
          <a:xfrm>
            <a:off x="2320343" y="3956540"/>
            <a:ext cx="2530942" cy="2135941"/>
            <a:chOff x="1603234" y="3578875"/>
            <a:chExt cx="2530942" cy="2135941"/>
          </a:xfrm>
        </p:grpSpPr>
        <p:pic>
          <p:nvPicPr>
            <p:cNvPr id="6" name="Google Shape;136;p14">
              <a:extLst>
                <a:ext uri="{FF2B5EF4-FFF2-40B4-BE49-F238E27FC236}">
                  <a16:creationId xmlns:a16="http://schemas.microsoft.com/office/drawing/2014/main" id="{9F6B02E9-FEB6-DC4C-9DE1-8A650894EE0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1955" y="3578875"/>
              <a:ext cx="1333500" cy="171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44;p14">
              <a:extLst>
                <a:ext uri="{FF2B5EF4-FFF2-40B4-BE49-F238E27FC236}">
                  <a16:creationId xmlns:a16="http://schemas.microsoft.com/office/drawing/2014/main" id="{AC0D04B8-7C16-8F4D-BCFD-8FA8ABCF77F5}"/>
                </a:ext>
              </a:extLst>
            </p:cNvPr>
            <p:cNvSpPr txBox="1"/>
            <p:nvPr/>
          </p:nvSpPr>
          <p:spPr>
            <a:xfrm>
              <a:off x="1603234" y="5358564"/>
              <a:ext cx="2530942" cy="356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Prof. Qi Alfred Chen</a:t>
              </a:r>
              <a:endParaRPr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FD1A5D-B1EA-E548-BAB0-93E59C720B4B}"/>
              </a:ext>
            </a:extLst>
          </p:cNvPr>
          <p:cNvGrpSpPr/>
          <p:nvPr/>
        </p:nvGrpSpPr>
        <p:grpSpPr>
          <a:xfrm>
            <a:off x="9162154" y="3537018"/>
            <a:ext cx="1785808" cy="2459639"/>
            <a:chOff x="7431847" y="3154533"/>
            <a:chExt cx="1785808" cy="2459639"/>
          </a:xfrm>
        </p:grpSpPr>
        <p:pic>
          <p:nvPicPr>
            <p:cNvPr id="8" name="Google Shape;138;p14">
              <a:extLst>
                <a:ext uri="{FF2B5EF4-FFF2-40B4-BE49-F238E27FC236}">
                  <a16:creationId xmlns:a16="http://schemas.microsoft.com/office/drawing/2014/main" id="{EDA5D69F-1B38-F44F-A793-862BC24DF94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57939" y="3576399"/>
              <a:ext cx="1533625" cy="178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47;p14">
              <a:extLst>
                <a:ext uri="{FF2B5EF4-FFF2-40B4-BE49-F238E27FC236}">
                  <a16:creationId xmlns:a16="http://schemas.microsoft.com/office/drawing/2014/main" id="{9F4FA44C-19DC-364D-93CE-0291DD27BD8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58001" y="3154533"/>
              <a:ext cx="1333500" cy="337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40;p14">
              <a:extLst>
                <a:ext uri="{FF2B5EF4-FFF2-40B4-BE49-F238E27FC236}">
                  <a16:creationId xmlns:a16="http://schemas.microsoft.com/office/drawing/2014/main" id="{82872F69-FD3A-8849-96B9-A3388FBD3106}"/>
                </a:ext>
              </a:extLst>
            </p:cNvPr>
            <p:cNvSpPr txBox="1"/>
            <p:nvPr/>
          </p:nvSpPr>
          <p:spPr>
            <a:xfrm>
              <a:off x="7431847" y="5358272"/>
              <a:ext cx="1785808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Dong</a:t>
              </a:r>
              <a:r>
                <a:rPr lang="en-US" altLang="ko" b="1" dirty="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ak Park</a:t>
              </a:r>
              <a:endParaRPr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082273-196E-DD45-A42C-F00CB4867DC6}"/>
              </a:ext>
            </a:extLst>
          </p:cNvPr>
          <p:cNvGrpSpPr/>
          <p:nvPr/>
        </p:nvGrpSpPr>
        <p:grpSpPr>
          <a:xfrm>
            <a:off x="4721094" y="3429000"/>
            <a:ext cx="1907801" cy="2567657"/>
            <a:chOff x="3692687" y="3046807"/>
            <a:chExt cx="1907801" cy="2567657"/>
          </a:xfrm>
        </p:grpSpPr>
        <p:pic>
          <p:nvPicPr>
            <p:cNvPr id="7" name="Google Shape;137;p14">
              <a:extLst>
                <a:ext uri="{FF2B5EF4-FFF2-40B4-BE49-F238E27FC236}">
                  <a16:creationId xmlns:a16="http://schemas.microsoft.com/office/drawing/2014/main" id="{ADF087BC-0FDD-EC45-A241-3032164920B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56913" y="3555100"/>
              <a:ext cx="1533625" cy="17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48;p14">
              <a:extLst>
                <a:ext uri="{FF2B5EF4-FFF2-40B4-BE49-F238E27FC236}">
                  <a16:creationId xmlns:a16="http://schemas.microsoft.com/office/drawing/2014/main" id="{A55D6F8A-5ED3-EE4F-81C3-77A59874B5C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79139" y="3046807"/>
              <a:ext cx="1289171" cy="49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41;p14">
              <a:extLst>
                <a:ext uri="{FF2B5EF4-FFF2-40B4-BE49-F238E27FC236}">
                  <a16:creationId xmlns:a16="http://schemas.microsoft.com/office/drawing/2014/main" id="{025F1409-F4B2-2E4B-AF85-70B1265BA253}"/>
                </a:ext>
              </a:extLst>
            </p:cNvPr>
            <p:cNvSpPr txBox="1"/>
            <p:nvPr/>
          </p:nvSpPr>
          <p:spPr>
            <a:xfrm>
              <a:off x="3692687" y="5358564"/>
              <a:ext cx="1907801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Dong</a:t>
              </a:r>
              <a:r>
                <a:rPr lang="en-US" altLang="ko" b="1" dirty="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yeon Choi</a:t>
              </a:r>
              <a:endParaRPr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A3D450-0B63-EC49-BFBA-970DB62A405E}"/>
              </a:ext>
            </a:extLst>
          </p:cNvPr>
          <p:cNvGrpSpPr/>
          <p:nvPr/>
        </p:nvGrpSpPr>
        <p:grpSpPr>
          <a:xfrm>
            <a:off x="7039437" y="3486280"/>
            <a:ext cx="1533625" cy="2510377"/>
            <a:chOff x="5713689" y="3104087"/>
            <a:chExt cx="1533625" cy="2510377"/>
          </a:xfrm>
        </p:grpSpPr>
        <p:pic>
          <p:nvPicPr>
            <p:cNvPr id="9" name="Google Shape;139;p14">
              <a:extLst>
                <a:ext uri="{FF2B5EF4-FFF2-40B4-BE49-F238E27FC236}">
                  <a16:creationId xmlns:a16="http://schemas.microsoft.com/office/drawing/2014/main" id="{C9CC73F3-1DE0-7C40-892C-5A2C75ECD0B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3689" y="3572615"/>
              <a:ext cx="1533625" cy="1789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4;p14">
              <a:extLst>
                <a:ext uri="{FF2B5EF4-FFF2-40B4-BE49-F238E27FC236}">
                  <a16:creationId xmlns:a16="http://schemas.microsoft.com/office/drawing/2014/main" id="{4513D4E0-1DED-5F42-8B57-02B793F00C73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70552" y="3104087"/>
              <a:ext cx="1419900" cy="438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42;p14">
              <a:extLst>
                <a:ext uri="{FF2B5EF4-FFF2-40B4-BE49-F238E27FC236}">
                  <a16:creationId xmlns:a16="http://schemas.microsoft.com/office/drawing/2014/main" id="{D102B4AF-D438-824F-B9DB-FBB7CF034665}"/>
                </a:ext>
              </a:extLst>
            </p:cNvPr>
            <p:cNvSpPr txBox="1"/>
            <p:nvPr/>
          </p:nvSpPr>
          <p:spPr>
            <a:xfrm>
              <a:off x="5739201" y="5358564"/>
              <a:ext cx="14826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Woo</a:t>
              </a:r>
              <a:r>
                <a:rPr lang="en-US" altLang="ko" b="1" dirty="0"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ko" b="1" dirty="0">
                  <a:latin typeface="Calibri"/>
                  <a:ea typeface="Calibri"/>
                  <a:cs typeface="Calibri"/>
                  <a:sym typeface="Calibri"/>
                </a:rPr>
                <a:t>im Cho</a:t>
              </a:r>
              <a:endParaRPr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C4AA02-A44D-804E-8F1D-0CBEA292C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B4BD95-91A2-8F4D-9D78-AEA970BC1E3D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688FB0-29F7-4247-9A34-91AE7EBE50D5}"/>
              </a:ext>
            </a:extLst>
          </p:cNvPr>
          <p:cNvCxnSpPr/>
          <p:nvPr/>
        </p:nvCxnSpPr>
        <p:spPr>
          <a:xfrm>
            <a:off x="1516149" y="2291442"/>
            <a:ext cx="92056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48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0C7874-D987-9E44-8441-A2B2A4E60C4F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Introduction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pic>
        <p:nvPicPr>
          <p:cNvPr id="5" name="Google Shape;156;p15">
            <a:extLst>
              <a:ext uri="{FF2B5EF4-FFF2-40B4-BE49-F238E27FC236}">
                <a16:creationId xmlns:a16="http://schemas.microsoft.com/office/drawing/2014/main" id="{E4C465E9-2BEF-A34D-90F9-B94FA56A7E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255026"/>
            <a:ext cx="5670316" cy="290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15">
            <a:extLst>
              <a:ext uri="{FF2B5EF4-FFF2-40B4-BE49-F238E27FC236}">
                <a16:creationId xmlns:a16="http://schemas.microsoft.com/office/drawing/2014/main" id="{8C164024-F735-4C4A-870E-F15F56A974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08" y="2075780"/>
            <a:ext cx="5261965" cy="324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5FD227-F91E-3844-8244-8C585B42C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6531CD-9F0C-5E40-A2B8-77F1E146535C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579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0C7874-D987-9E44-8441-A2B2A4E60C4F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Problems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pic>
        <p:nvPicPr>
          <p:cNvPr id="7" name="Google Shape;162;p16">
            <a:extLst>
              <a:ext uri="{FF2B5EF4-FFF2-40B4-BE49-F238E27FC236}">
                <a16:creationId xmlns:a16="http://schemas.microsoft.com/office/drawing/2014/main" id="{31FC6F41-F040-1F44-B955-B62E67E010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8" y="1324177"/>
            <a:ext cx="6531940" cy="249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5;p16">
            <a:extLst>
              <a:ext uri="{FF2B5EF4-FFF2-40B4-BE49-F238E27FC236}">
                <a16:creationId xmlns:a16="http://schemas.microsoft.com/office/drawing/2014/main" id="{D5F8E7DD-3140-C24F-A6FA-BC57FA5428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208" y="1462909"/>
            <a:ext cx="1716065" cy="159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80D508-9571-874E-B6FD-D7A1E5B70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2" name="AutoShape 2" descr="image.png">
            <a:hlinkClick r:id="rId6"/>
            <a:extLst>
              <a:ext uri="{FF2B5EF4-FFF2-40B4-BE49-F238E27FC236}">
                <a16:creationId xmlns:a16="http://schemas.microsoft.com/office/drawing/2014/main" id="{BF20357B-F0EF-B940-82BB-940253892F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86253-2668-7B4A-B3DB-C0DDFD06C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08" y="3816125"/>
            <a:ext cx="7080512" cy="2514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278FF-7AF0-334E-BFE8-F224260F7A1C}"/>
              </a:ext>
            </a:extLst>
          </p:cNvPr>
          <p:cNvSpPr txBox="1"/>
          <p:nvPr/>
        </p:nvSpPr>
        <p:spPr>
          <a:xfrm>
            <a:off x="10078947" y="1844775"/>
            <a:ext cx="70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/>
              <a:t>?</a:t>
            </a:r>
            <a:endParaRPr kumimoji="1" lang="ko-KR" altLang="en-US" sz="4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A0FF8B-065B-C146-AF0E-3CED4D86D072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46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0C7874-D987-9E44-8441-A2B2A4E60C4F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Progress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sp>
        <p:nvSpPr>
          <p:cNvPr id="6" name="Google Shape;174;p17">
            <a:extLst>
              <a:ext uri="{FF2B5EF4-FFF2-40B4-BE49-F238E27FC236}">
                <a16:creationId xmlns:a16="http://schemas.microsoft.com/office/drawing/2014/main" id="{112152F7-AF9D-E04D-9478-BD4A7A57FAAF}"/>
              </a:ext>
            </a:extLst>
          </p:cNvPr>
          <p:cNvSpPr txBox="1"/>
          <p:nvPr/>
        </p:nvSpPr>
        <p:spPr>
          <a:xfrm>
            <a:off x="6350113" y="1406838"/>
            <a:ext cx="32082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latin typeface="Calibri"/>
                <a:ea typeface="Calibri"/>
                <a:cs typeface="Calibri"/>
                <a:sym typeface="Calibri"/>
              </a:rPr>
              <a:t>Adversarial Training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76;p17">
            <a:extLst>
              <a:ext uri="{FF2B5EF4-FFF2-40B4-BE49-F238E27FC236}">
                <a16:creationId xmlns:a16="http://schemas.microsoft.com/office/drawing/2014/main" id="{CB5C6421-8131-D742-BE27-681DB09135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4364" y="2137747"/>
            <a:ext cx="5015338" cy="20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7;p17">
            <a:extLst>
              <a:ext uri="{FF2B5EF4-FFF2-40B4-BE49-F238E27FC236}">
                <a16:creationId xmlns:a16="http://schemas.microsoft.com/office/drawing/2014/main" id="{A1158C35-F01A-F545-8A6D-CD47C14D6A0C}"/>
              </a:ext>
            </a:extLst>
          </p:cNvPr>
          <p:cNvSpPr txBox="1"/>
          <p:nvPr/>
        </p:nvSpPr>
        <p:spPr>
          <a:xfrm>
            <a:off x="546123" y="5031224"/>
            <a:ext cx="5426147" cy="16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Calibri"/>
                <a:ea typeface="Calibri"/>
                <a:cs typeface="Calibri"/>
                <a:sym typeface="Calibri"/>
              </a:rPr>
              <a:t>1.2384 =&gt; 1.25 (4byte to 4bit)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78;p17">
            <a:extLst>
              <a:ext uri="{FF2B5EF4-FFF2-40B4-BE49-F238E27FC236}">
                <a16:creationId xmlns:a16="http://schemas.microsoft.com/office/drawing/2014/main" id="{6460C061-A3AB-6747-803A-CEA8A91B03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17" y="2009684"/>
            <a:ext cx="6188347" cy="20753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9;p17">
            <a:extLst>
              <a:ext uri="{FF2B5EF4-FFF2-40B4-BE49-F238E27FC236}">
                <a16:creationId xmlns:a16="http://schemas.microsoft.com/office/drawing/2014/main" id="{43D69836-0363-0942-8D46-8372368D4219}"/>
              </a:ext>
            </a:extLst>
          </p:cNvPr>
          <p:cNvSpPr txBox="1"/>
          <p:nvPr/>
        </p:nvSpPr>
        <p:spPr>
          <a:xfrm>
            <a:off x="6534364" y="5659250"/>
            <a:ext cx="5680842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" sz="2400" dirty="0">
                <a:latin typeface="Calibri"/>
                <a:ea typeface="Calibri"/>
                <a:cs typeface="Calibri"/>
                <a:sym typeface="Calibri"/>
              </a:rPr>
              <a:t>Defensive Quantization,</a:t>
            </a: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Ji Lin et al, 2019)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75;p17">
            <a:extLst>
              <a:ext uri="{FF2B5EF4-FFF2-40B4-BE49-F238E27FC236}">
                <a16:creationId xmlns:a16="http://schemas.microsoft.com/office/drawing/2014/main" id="{08591499-9427-534B-9B18-F785629F9E16}"/>
              </a:ext>
            </a:extLst>
          </p:cNvPr>
          <p:cNvSpPr txBox="1"/>
          <p:nvPr/>
        </p:nvSpPr>
        <p:spPr>
          <a:xfrm>
            <a:off x="500008" y="4448924"/>
            <a:ext cx="2147417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latin typeface="Calibri"/>
                <a:ea typeface="Calibri"/>
                <a:cs typeface="Calibri"/>
                <a:sym typeface="Calibri"/>
              </a:rPr>
              <a:t>Quantization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90BAF-79D9-AF4E-A693-5961C0C2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14" name="Google Shape;174;p17">
            <a:extLst>
              <a:ext uri="{FF2B5EF4-FFF2-40B4-BE49-F238E27FC236}">
                <a16:creationId xmlns:a16="http://schemas.microsoft.com/office/drawing/2014/main" id="{4A886C11-927B-364D-AA49-456DD3E76A96}"/>
              </a:ext>
            </a:extLst>
          </p:cNvPr>
          <p:cNvSpPr txBox="1"/>
          <p:nvPr/>
        </p:nvSpPr>
        <p:spPr>
          <a:xfrm>
            <a:off x="500008" y="1497702"/>
            <a:ext cx="32082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Lipschitz 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Regularizer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C5D77B-2D25-9C47-89B2-827675EF1F5E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36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6;p18">
            <a:extLst>
              <a:ext uri="{FF2B5EF4-FFF2-40B4-BE49-F238E27FC236}">
                <a16:creationId xmlns:a16="http://schemas.microsoft.com/office/drawing/2014/main" id="{65330941-501B-D146-8CF9-8235525543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1161" y="1837390"/>
            <a:ext cx="3733523" cy="32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18">
            <a:extLst>
              <a:ext uri="{FF2B5EF4-FFF2-40B4-BE49-F238E27FC236}">
                <a16:creationId xmlns:a16="http://schemas.microsoft.com/office/drawing/2014/main" id="{D717802A-5500-714D-B47F-3529952237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48" y="1837390"/>
            <a:ext cx="3418923" cy="34093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8;p18">
            <a:extLst>
              <a:ext uri="{FF2B5EF4-FFF2-40B4-BE49-F238E27FC236}">
                <a16:creationId xmlns:a16="http://schemas.microsoft.com/office/drawing/2014/main" id="{CB0BE60E-A485-7F4E-ADB6-810C3F5FA357}"/>
              </a:ext>
            </a:extLst>
          </p:cNvPr>
          <p:cNvSpPr txBox="1"/>
          <p:nvPr/>
        </p:nvSpPr>
        <p:spPr>
          <a:xfrm>
            <a:off x="1718092" y="5226457"/>
            <a:ext cx="1727926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9;p18">
            <a:extLst>
              <a:ext uri="{FF2B5EF4-FFF2-40B4-BE49-F238E27FC236}">
                <a16:creationId xmlns:a16="http://schemas.microsoft.com/office/drawing/2014/main" id="{85747AA4-5E0A-DF49-80E2-72638FB60ED3}"/>
              </a:ext>
            </a:extLst>
          </p:cNvPr>
          <p:cNvSpPr txBox="1"/>
          <p:nvPr/>
        </p:nvSpPr>
        <p:spPr>
          <a:xfrm>
            <a:off x="4492101" y="5190613"/>
            <a:ext cx="3504744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Lipschitz Regularizer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0;p18">
            <a:extLst>
              <a:ext uri="{FF2B5EF4-FFF2-40B4-BE49-F238E27FC236}">
                <a16:creationId xmlns:a16="http://schemas.microsoft.com/office/drawing/2014/main" id="{2DE8937C-B811-4146-9F93-4AAFC00B1F5E}"/>
              </a:ext>
            </a:extLst>
          </p:cNvPr>
          <p:cNvSpPr txBox="1"/>
          <p:nvPr/>
        </p:nvSpPr>
        <p:spPr>
          <a:xfrm>
            <a:off x="7794622" y="5152939"/>
            <a:ext cx="4013054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Adversarial R+FGSM Training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Calibri"/>
                <a:ea typeface="Calibri"/>
                <a:cs typeface="Calibri"/>
                <a:sym typeface="Calibri"/>
              </a:rPr>
              <a:t>      with Lipschitz Regularizer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91;p18">
            <a:extLst>
              <a:ext uri="{FF2B5EF4-FFF2-40B4-BE49-F238E27FC236}">
                <a16:creationId xmlns:a16="http://schemas.microsoft.com/office/drawing/2014/main" id="{5EDF9ACA-2D86-4747-8DE7-B91BFFBDCB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390" y="1872664"/>
            <a:ext cx="3646515" cy="339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2;p18">
            <a:extLst>
              <a:ext uri="{FF2B5EF4-FFF2-40B4-BE49-F238E27FC236}">
                <a16:creationId xmlns:a16="http://schemas.microsoft.com/office/drawing/2014/main" id="{9C1EF310-6F59-A549-B3DE-643B14DF97B1}"/>
              </a:ext>
            </a:extLst>
          </p:cNvPr>
          <p:cNvSpPr txBox="1"/>
          <p:nvPr/>
        </p:nvSpPr>
        <p:spPr>
          <a:xfrm>
            <a:off x="4589847" y="1006002"/>
            <a:ext cx="32082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Calibri"/>
                <a:ea typeface="Calibri"/>
                <a:cs typeface="Calibri"/>
                <a:sym typeface="Calibri"/>
              </a:rPr>
              <a:t>LeNet, MNIST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0DDD4-646B-384E-B29D-5B7BD232A31D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Progress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05F05E-1A1E-C54C-8D91-01BAFB69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996598-F01F-3443-8EE2-EF05AC3C3167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64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0DDD4-646B-384E-B29D-5B7BD232A31D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Future work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96E7E-6A6A-C048-B702-040262B5C4FD}"/>
              </a:ext>
            </a:extLst>
          </p:cNvPr>
          <p:cNvSpPr/>
          <p:nvPr/>
        </p:nvSpPr>
        <p:spPr>
          <a:xfrm>
            <a:off x="500007" y="1611673"/>
            <a:ext cx="113460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-KR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Try various deep learning models</a:t>
            </a: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set (original images or  adversarial images)</a:t>
            </a:r>
            <a:endParaRPr lang="en-US" altLang="ko-KR" sz="2800" dirty="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learning adversarial images</a:t>
            </a:r>
            <a:endParaRPr lang="en-US" altLang="ko-KR" sz="2800" dirty="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Defensive Quantization</a:t>
            </a:r>
            <a:endParaRPr lang="en-US" altLang="ko-KR" sz="2800" dirty="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Pruning</a:t>
            </a:r>
            <a:endParaRPr lang="en-US" altLang="ko-KR" sz="2800" dirty="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other compression technology (</a:t>
            </a:r>
            <a:r>
              <a:rPr lang="en-US" altLang="ko" sz="2800" dirty="0" err="1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zfp</a:t>
            </a:r>
            <a:r>
              <a:rPr lang="en-US" altLang="ko" sz="28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..)</a:t>
            </a:r>
          </a:p>
          <a:p>
            <a:pPr marL="457200" lvl="0" indent="-349250">
              <a:buClr>
                <a:srgbClr val="202124"/>
              </a:buClr>
              <a:buSzPts val="1900"/>
              <a:buFont typeface="Arial"/>
              <a:buChar char="-"/>
            </a:pPr>
            <a:endParaRPr lang="en-US" altLang="ko-KR" sz="2800" dirty="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/>
            <a:endParaRPr lang="en-US" altLang="ko-KR" sz="2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E0004-5E5E-A14E-88C0-3E42E869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88B1EE-E83E-8244-A61A-E4DDB577512B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4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0DDD4-646B-384E-B29D-5B7BD232A31D}"/>
              </a:ext>
            </a:extLst>
          </p:cNvPr>
          <p:cNvSpPr/>
          <p:nvPr/>
        </p:nvSpPr>
        <p:spPr>
          <a:xfrm>
            <a:off x="500008" y="527021"/>
            <a:ext cx="9578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n-ea"/>
                <a:cs typeface="Verdana" panose="020B0604030504040204" pitchFamily="34" charset="0"/>
              </a:rPr>
              <a:t>Goal</a:t>
            </a:r>
            <a:endParaRPr lang="ko-KR" altLang="en-US" sz="3600" b="1" dirty="0">
              <a:latin typeface="+mn-ea"/>
              <a:cs typeface="Verdana" panose="020B0604030504040204" pitchFamily="34" charset="0"/>
            </a:endParaRPr>
          </a:p>
        </p:txBody>
      </p:sp>
      <p:pic>
        <p:nvPicPr>
          <p:cNvPr id="4" name="Google Shape;206;p20">
            <a:extLst>
              <a:ext uri="{FF2B5EF4-FFF2-40B4-BE49-F238E27FC236}">
                <a16:creationId xmlns:a16="http://schemas.microsoft.com/office/drawing/2014/main" id="{4EE405F7-23AE-A546-B5B5-308D6D73E8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78" y="1450270"/>
            <a:ext cx="8214314" cy="453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2E6F0E-5FBE-D940-8728-D84CEBA1F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14" y="6241550"/>
            <a:ext cx="1785809" cy="4585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7BD236-A687-4749-8493-46F6510EA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8" y="1450270"/>
            <a:ext cx="3398991" cy="45319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EB05BA-E525-F249-A01A-AC1650B1A6C6}"/>
              </a:ext>
            </a:extLst>
          </p:cNvPr>
          <p:cNvSpPr/>
          <p:nvPr/>
        </p:nvSpPr>
        <p:spPr>
          <a:xfrm>
            <a:off x="-111318" y="6790413"/>
            <a:ext cx="12364278" cy="15454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3000">
                <a:srgbClr val="00B0F0"/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rgbClr val="9FDB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452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480</Words>
  <Application>Microsoft Office PowerPoint</Application>
  <PresentationFormat>와이드스크린</PresentationFormat>
  <Paragraphs>71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Microsoft Yahei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박 동학</cp:lastModifiedBy>
  <cp:revision>37</cp:revision>
  <dcterms:created xsi:type="dcterms:W3CDTF">2019-07-21T23:59:37Z</dcterms:created>
  <dcterms:modified xsi:type="dcterms:W3CDTF">2019-08-16T08:33:46Z</dcterms:modified>
</cp:coreProperties>
</file>